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56" r:id="rId2"/>
    <p:sldId id="257" r:id="rId3"/>
    <p:sldId id="258" r:id="rId4"/>
    <p:sldId id="269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70" d="100"/>
          <a:sy n="70" d="100"/>
        </p:scale>
        <p:origin x="660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32" name="Straight Connector 31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4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0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1" name="Isosceles Triangle 30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10/22/2024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10/22/2024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10/22/2024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712588-04B1-427B-82EE-E8DB90309F08}" type="datetimeFigureOut">
              <a:rPr lang="en-US" dirty="0"/>
              <a:t>10/22/2024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9F0C5-380F-41C2-899A-BAC0F0927E16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10/22/2024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10/22/2024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10/22/2024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A54C80-263E-416B-A8E0-580EDEADCBDC}" type="datetimeFigureOut">
              <a:rPr lang="en-US" dirty="0"/>
              <a:t>10/22/2024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9954A3-9DFD-4C44-94BA-B95130A3BA1C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10/22/2024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10/22/2024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10/22/2024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20" name="TextBox 19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</a:rPr>
              <a:t>”</a:t>
            </a:r>
            <a:endParaRPr lang="en-US" dirty="0">
              <a:solidFill>
                <a:schemeClr val="accent1">
                  <a:lumMod val="60000"/>
                  <a:lumOff val="40000"/>
                </a:schemeClr>
              </a:solidFill>
              <a:latin typeface="Arial"/>
            </a:endParaRPr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10/22/2024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10/22/2024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10/22/2024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C6B4A9-1611-4792-9094-5F34BCA07E0B}" type="datetimeFigureOut">
              <a:rPr lang="en-US" dirty="0"/>
              <a:t>10/22/2024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333C77-0158-454C-844F-B7AB9BD7DAD4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10/22/2024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Isosceles Triangle 2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1BEF0D-F0BB-DE4B-95CE-6DB70DBA9567}" type="datetimeFigureOut">
              <a:rPr lang="en-US" dirty="0"/>
              <a:pPr/>
              <a:t>10/22/2024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65" r:id="rId4"/>
    <p:sldLayoutId id="2147483653" r:id="rId5"/>
    <p:sldLayoutId id="2147483654" r:id="rId6"/>
    <p:sldLayoutId id="2147483655" r:id="rId7"/>
    <p:sldLayoutId id="2147483666" r:id="rId8"/>
    <p:sldLayoutId id="2147483657" r:id="rId9"/>
    <p:sldLayoutId id="2147483660" r:id="rId10"/>
    <p:sldLayoutId id="2147483661" r:id="rId11"/>
    <p:sldLayoutId id="2147483662" r:id="rId12"/>
    <p:sldLayoutId id="2147483663" r:id="rId13"/>
    <p:sldLayoutId id="2147483664" r:id="rId14"/>
    <p:sldLayoutId id="2147483667" r:id="rId15"/>
    <p:sldLayoutId id="2147483659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a-ES" sz="2800" b="1" dirty="0"/>
              <a:t>STATISTIKADA </a:t>
            </a:r>
            <a:r>
              <a:rPr lang="ca-ES" sz="2800" b="1" dirty="0"/>
              <a:t/>
            </a:r>
            <a:br>
              <a:rPr lang="ca-ES" sz="2800" b="1" dirty="0"/>
            </a:br>
            <a:r>
              <a:rPr lang="ca-ES" sz="2800" b="1" dirty="0" smtClean="0"/>
              <a:t>7-Mavzu</a:t>
            </a:r>
            <a:r>
              <a:rPr lang="en-US" sz="2800" b="1" dirty="0" smtClean="0"/>
              <a:t>:</a:t>
            </a:r>
            <a:r>
              <a:rPr lang="ca-ES" sz="2800" b="1" dirty="0" smtClean="0"/>
              <a:t>VARIATSIYANI </a:t>
            </a:r>
            <a:r>
              <a:rPr lang="ca-ES" sz="2800" b="1" dirty="0"/>
              <a:t>BAHOLASH USULLARI VA DISPERSION TAHLIL ASOSLARI </a:t>
            </a:r>
            <a:r>
              <a:rPr lang="ca-ES" sz="1400" dirty="0"/>
              <a:t/>
            </a:r>
            <a:br>
              <a:rPr lang="ca-ES" sz="1400" dirty="0"/>
            </a:br>
            <a:endParaRPr lang="ru-RU" sz="1400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en-US" sz="2400" dirty="0" err="1" smtClean="0">
                <a:solidFill>
                  <a:srgbClr val="FF0000"/>
                </a:solidFill>
                <a:latin typeface="Arial Black" panose="020B0A04020102020204" pitchFamily="34" charset="0"/>
              </a:rPr>
              <a:t>MARUZACHI.Turayeva</a:t>
            </a:r>
            <a:r>
              <a:rPr lang="en-US" sz="2400" dirty="0" smtClean="0">
                <a:solidFill>
                  <a:srgbClr val="FF0000"/>
                </a:solidFill>
                <a:latin typeface="Arial Black" panose="020B0A04020102020204" pitchFamily="34" charset="0"/>
              </a:rPr>
              <a:t> G</a:t>
            </a:r>
            <a:endParaRPr lang="ru-RU" sz="2400" dirty="0"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0491511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Reja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a-ES" sz="2800" dirty="0">
                <a:solidFill>
                  <a:srgbClr val="00B050"/>
                </a:solidFill>
              </a:rPr>
              <a:t>Variatsiya mohiyati va uni statisitk o‘rganish zaruriyati</a:t>
            </a:r>
          </a:p>
          <a:p>
            <a:r>
              <a:rPr lang="ca-ES" sz="2800" dirty="0">
                <a:solidFill>
                  <a:srgbClr val="00B050"/>
                </a:solidFill>
              </a:rPr>
              <a:t>Variatsiya kengligi va ko`rsatkichlari</a:t>
            </a:r>
          </a:p>
          <a:p>
            <a:r>
              <a:rPr lang="ca-ES" sz="2800" dirty="0">
                <a:solidFill>
                  <a:srgbClr val="00B050"/>
                </a:solidFill>
              </a:rPr>
              <a:t>Dispersiya va kvadratik o‘rtacha tafovut xossalari</a:t>
            </a:r>
          </a:p>
          <a:p>
            <a:pPr lvl="0"/>
            <a:r>
              <a:rPr lang="ca-ES" sz="2800" dirty="0">
                <a:solidFill>
                  <a:srgbClr val="00B050"/>
                </a:solidFill>
              </a:rPr>
              <a:t>Dispersiyalarni qo‘shish qoidasi va undan bozor hodisalarni tahlil qilishda foydalanish yo‘llari.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42456896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a-ES" b="1" dirty="0"/>
              <a:t>Mavzuga oid asosiy muammolar:</a:t>
            </a:r>
            <a:r>
              <a:rPr lang="ca-ES" dirty="0"/>
              <a:t/>
            </a:r>
            <a:br>
              <a:rPr lang="ca-ES" dirty="0"/>
            </a:b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a-ES" sz="2800" dirty="0" smtClean="0">
                <a:solidFill>
                  <a:srgbClr val="00B050"/>
                </a:solidFill>
              </a:rPr>
              <a:t>Variatsiya </a:t>
            </a:r>
            <a:r>
              <a:rPr lang="ca-ES" sz="2800" dirty="0">
                <a:solidFill>
                  <a:srgbClr val="00B050"/>
                </a:solidFill>
              </a:rPr>
              <a:t>ko`rsatkichlari   haqida to`liq tushunchaga ega bo`lish; </a:t>
            </a:r>
          </a:p>
          <a:p>
            <a:pPr lvl="0"/>
            <a:r>
              <a:rPr lang="ca-ES" sz="2800" dirty="0">
                <a:solidFill>
                  <a:srgbClr val="00B050"/>
                </a:solidFill>
              </a:rPr>
              <a:t>Dispersiya va kvadratik o‘rtacha tafovut xossalari</a:t>
            </a:r>
            <a:r>
              <a:rPr lang="ca-ES" sz="2800" b="1" dirty="0">
                <a:solidFill>
                  <a:srgbClr val="00B050"/>
                </a:solidFill>
              </a:rPr>
              <a:t>ni</a:t>
            </a:r>
            <a:r>
              <a:rPr lang="ca-ES" sz="2800" dirty="0">
                <a:solidFill>
                  <a:srgbClr val="00B050"/>
                </a:solidFill>
              </a:rPr>
              <a:t> tahlil qilish.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3441623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a-ES" dirty="0"/>
              <a:t>Variatsiya mohiyati va uni statisitk o‘rganish zaruriyati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a-ES" sz="2400" dirty="0" smtClean="0">
                <a:solidFill>
                  <a:srgbClr val="FF0000"/>
                </a:solidFill>
              </a:rPr>
              <a:t>Variatsiya</a:t>
            </a:r>
            <a:r>
              <a:rPr lang="ca-ES" sz="2400" dirty="0" smtClean="0"/>
              <a:t> -</a:t>
            </a:r>
            <a:r>
              <a:rPr lang="ca-ES" sz="2400" dirty="0" smtClean="0">
                <a:solidFill>
                  <a:srgbClr val="002060"/>
                </a:solidFill>
              </a:rPr>
              <a:t>ya’ni </a:t>
            </a:r>
            <a:r>
              <a:rPr lang="ca-ES" sz="2400" dirty="0">
                <a:solidFill>
                  <a:srgbClr val="002060"/>
                </a:solidFill>
              </a:rPr>
              <a:t>belgi qiymatlarining qator markaziy miqdorlari (belgi darajasi) atrofida sochilishi (tarqoqligi)ning eng oddiy me’yori variatsiya kengligidir (inglizcha range).</a:t>
            </a:r>
          </a:p>
          <a:p>
            <a:r>
              <a:rPr lang="ca-ES" sz="2400" dirty="0">
                <a:solidFill>
                  <a:srgbClr val="002060"/>
                </a:solidFill>
              </a:rPr>
              <a:t>U o‘rganilayotgan belgining eng katta va eng kichik miqdoriy qiymatlari orasidagi farqni </a:t>
            </a:r>
            <a:r>
              <a:rPr lang="ca-ES" sz="2400" dirty="0" smtClean="0">
                <a:solidFill>
                  <a:srgbClr val="002060"/>
                </a:solidFill>
              </a:rPr>
              <a:t>belgilaydi</a:t>
            </a:r>
            <a:endParaRPr lang="ca-ES" sz="2400" dirty="0">
              <a:solidFill>
                <a:srgbClr val="002060"/>
              </a:solidFill>
            </a:endParaRPr>
          </a:p>
          <a:p>
            <a:r>
              <a:rPr lang="ca-ES" sz="2400" dirty="0">
                <a:solidFill>
                  <a:srgbClr val="FF0000"/>
                </a:solidFill>
              </a:rPr>
              <a:t>Variatsiya </a:t>
            </a:r>
            <a:r>
              <a:rPr lang="ca-ES" sz="2400" dirty="0" smtClean="0">
                <a:solidFill>
                  <a:srgbClr val="FF0000"/>
                </a:solidFill>
              </a:rPr>
              <a:t>kengligi- </a:t>
            </a:r>
            <a:r>
              <a:rPr lang="ca-ES" sz="2400" dirty="0">
                <a:solidFill>
                  <a:srgbClr val="002060"/>
                </a:solidFill>
              </a:rPr>
              <a:t>taqsimot qatorining eng katta va eng kichik variantalari orasidagi farqdir.</a:t>
            </a:r>
          </a:p>
          <a:p>
            <a:endParaRPr lang="ca-ES" dirty="0"/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8126731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a-ES" dirty="0"/>
              <a:t>Variatsiya mohiyati va uni statisitk o‘rganish zaruriyati</a:t>
            </a:r>
            <a:br>
              <a:rPr lang="ca-ES" dirty="0"/>
            </a:br>
            <a:endParaRPr lang="ru-RU" dirty="0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 rotWithShape="1">
          <a:blip r:embed="rId2"/>
          <a:srcRect l="22995" t="50875" r="26595" b="9392"/>
          <a:stretch/>
        </p:blipFill>
        <p:spPr>
          <a:xfrm>
            <a:off x="300251" y="1610436"/>
            <a:ext cx="11313994" cy="47357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086550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a-ES" b="1" dirty="0"/>
              <a:t>O‘rtacha kvadrat tafovut (dispersiya) va kvadratik o‘rtacha tafovut</a:t>
            </a:r>
            <a:r>
              <a:rPr lang="ca-ES" dirty="0"/>
              <a:t/>
            </a:r>
            <a:br>
              <a:rPr lang="ca-ES" dirty="0"/>
            </a:b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a-ES" sz="3200" dirty="0">
                <a:solidFill>
                  <a:srgbClr val="FF0000"/>
                </a:solidFill>
              </a:rPr>
              <a:t>O‘rtacha kvadrat tafovut </a:t>
            </a:r>
            <a:r>
              <a:rPr lang="ca-ES" sz="3200" dirty="0">
                <a:solidFill>
                  <a:srgbClr val="002060"/>
                </a:solidFill>
              </a:rPr>
              <a:t>yoki dispersiya belgining ayrim qiymatlari bilan ularning arifmetik o‘rtachasi orasidagi tafovutlar kvadratlaridan hisoblangan arifmetik o‘rtachadir.</a:t>
            </a:r>
          </a:p>
          <a:p>
            <a:r>
              <a:rPr lang="ca-ES" sz="3200" dirty="0">
                <a:solidFill>
                  <a:srgbClr val="FF0000"/>
                </a:solidFill>
              </a:rPr>
              <a:t>Kvadratik o‘rtacha tafovut </a:t>
            </a:r>
            <a:r>
              <a:rPr lang="ca-ES" sz="3200" dirty="0">
                <a:solidFill>
                  <a:srgbClr val="002060"/>
                </a:solidFill>
              </a:rPr>
              <a:t>– bu kvadrat ildiz ostidan chiqarilgan dispersiyadir.</a:t>
            </a:r>
          </a:p>
          <a:p>
            <a:endParaRPr lang="ru-RU" sz="2400" dirty="0"/>
          </a:p>
        </p:txBody>
      </p:sp>
    </p:spTree>
    <p:extLst>
      <p:ext uri="{BB962C8B-B14F-4D97-AF65-F5344CB8AC3E}">
        <p14:creationId xmlns:p14="http://schemas.microsoft.com/office/powerpoint/2010/main" val="13817811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a-ES" dirty="0"/>
              <a:t>Dispersiya </a:t>
            </a:r>
            <a:br>
              <a:rPr lang="ca-ES" dirty="0"/>
            </a:b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a-ES" sz="2800" dirty="0">
                <a:solidFill>
                  <a:srgbClr val="FF0000"/>
                </a:solidFill>
              </a:rPr>
              <a:t>Dispersiya</a:t>
            </a:r>
            <a:r>
              <a:rPr lang="ca-ES" sz="2800" dirty="0"/>
              <a:t> – </a:t>
            </a:r>
            <a:r>
              <a:rPr lang="ca-ES" sz="2400" dirty="0"/>
              <a:t>bu qator variantalari qiymatlari bilan ularning arifmetik o‘rtachasi orasidagi tafovutlar kvadratlaridan olingan arifmetik o‘rtachadir.</a:t>
            </a:r>
          </a:p>
          <a:p>
            <a:endParaRPr lang="ru-RU" sz="2800" dirty="0"/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 rotWithShape="1">
          <a:blip r:embed="rId2"/>
          <a:srcRect l="23508" t="49117" r="29295" b="17885"/>
          <a:stretch/>
        </p:blipFill>
        <p:spPr>
          <a:xfrm>
            <a:off x="677334" y="3562066"/>
            <a:ext cx="8596668" cy="32959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78270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a-ES" dirty="0"/>
              <a:t>Dispersiya </a:t>
            </a:r>
            <a:br>
              <a:rPr lang="ca-ES" dirty="0"/>
            </a:br>
            <a:endParaRPr lang="ru-RU" dirty="0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 rotWithShape="1">
          <a:blip r:embed="rId2"/>
          <a:srcRect l="24576" t="30833" r="25804" b="19941"/>
          <a:stretch/>
        </p:blipFill>
        <p:spPr>
          <a:xfrm>
            <a:off x="0" y="1774209"/>
            <a:ext cx="10399594" cy="47221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274091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Amaliy</a:t>
            </a:r>
            <a:r>
              <a:rPr lang="en-US" dirty="0" smtClean="0"/>
              <a:t> </a:t>
            </a:r>
            <a:r>
              <a:rPr lang="en-US" dirty="0" err="1" smtClean="0"/>
              <a:t>mashq</a:t>
            </a:r>
            <a:r>
              <a:rPr lang="en-US" dirty="0" smtClean="0"/>
              <a:t> (formula </a:t>
            </a:r>
            <a:r>
              <a:rPr lang="en-US" dirty="0" err="1" smtClean="0"/>
              <a:t>bilan</a:t>
            </a:r>
            <a:r>
              <a:rPr lang="en-US" dirty="0" smtClean="0"/>
              <a:t>)</a:t>
            </a:r>
            <a:endParaRPr lang="ru-RU" dirty="0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 rotWithShape="1">
          <a:blip r:embed="rId2"/>
          <a:srcRect l="31298" t="27668" r="35292" b="56157"/>
          <a:stretch/>
        </p:blipFill>
        <p:spPr>
          <a:xfrm>
            <a:off x="232011" y="1351129"/>
            <a:ext cx="10822675" cy="25111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531119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/>
              <a:t>Amaliy</a:t>
            </a:r>
            <a:r>
              <a:rPr lang="en-US" dirty="0"/>
              <a:t> </a:t>
            </a:r>
            <a:r>
              <a:rPr lang="en-US" dirty="0" err="1" smtClean="0"/>
              <a:t>mashq</a:t>
            </a:r>
            <a:r>
              <a:rPr lang="en-US" dirty="0" smtClean="0"/>
              <a:t> </a:t>
            </a:r>
            <a:r>
              <a:rPr lang="en-US" dirty="0" err="1" smtClean="0"/>
              <a:t>yechimi</a:t>
            </a:r>
            <a:endParaRPr lang="ru-RU" dirty="0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 rotWithShape="1">
          <a:blip r:embed="rId2"/>
          <a:srcRect l="31299" t="27669" r="34502" b="23808"/>
          <a:stretch/>
        </p:blipFill>
        <p:spPr>
          <a:xfrm>
            <a:off x="941697" y="1930401"/>
            <a:ext cx="9212238" cy="46478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810211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/>
              <a:t>Amaliy</a:t>
            </a:r>
            <a:r>
              <a:rPr lang="en-US" dirty="0"/>
              <a:t> </a:t>
            </a:r>
            <a:r>
              <a:rPr lang="en-US" dirty="0" err="1"/>
              <a:t>mashq</a:t>
            </a:r>
            <a:r>
              <a:rPr lang="en-US" dirty="0"/>
              <a:t> </a:t>
            </a:r>
            <a:r>
              <a:rPr lang="en-US" dirty="0" err="1" smtClean="0"/>
              <a:t>yechimi</a:t>
            </a:r>
            <a:r>
              <a:rPr lang="en-US" dirty="0" smtClean="0"/>
              <a:t> </a:t>
            </a:r>
            <a:r>
              <a:rPr lang="en-US" dirty="0" err="1" smtClean="0"/>
              <a:t>formulalari</a:t>
            </a:r>
            <a:endParaRPr lang="ru-RU" dirty="0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 rotWithShape="1">
          <a:blip r:embed="rId2"/>
          <a:srcRect l="31693" t="30832" r="34107" b="28028"/>
          <a:stretch/>
        </p:blipFill>
        <p:spPr>
          <a:xfrm>
            <a:off x="677335" y="1930400"/>
            <a:ext cx="9626726" cy="46205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049563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Mustaqil</a:t>
            </a:r>
            <a:r>
              <a:rPr lang="en-US" dirty="0" smtClean="0"/>
              <a:t> </a:t>
            </a:r>
            <a:r>
              <a:rPr lang="en-US" dirty="0" err="1" smtClean="0"/>
              <a:t>ish</a:t>
            </a:r>
            <a:endParaRPr lang="ru-RU" dirty="0"/>
          </a:p>
        </p:txBody>
      </p:sp>
      <p:pic>
        <p:nvPicPr>
          <p:cNvPr id="4" name="Объект 3"/>
          <p:cNvPicPr>
            <a:picLocks noGrp="1"/>
          </p:cNvPicPr>
          <p:nvPr>
            <p:ph idx="1"/>
          </p:nvPr>
        </p:nvPicPr>
        <p:blipFill rotWithShape="1">
          <a:blip r:embed="rId2"/>
          <a:srcRect l="32645" t="24656" r="32475" b="55991"/>
          <a:stretch/>
        </p:blipFill>
        <p:spPr bwMode="auto">
          <a:xfrm>
            <a:off x="677334" y="1930401"/>
            <a:ext cx="9654021" cy="4361217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76076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979146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154018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Аспект">
  <a:themeElements>
    <a:clrScheme name="Facet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90C226"/>
      </a:accent1>
      <a:accent2>
        <a:srgbClr val="54A021"/>
      </a:accent2>
      <a:accent3>
        <a:srgbClr val="E6B91E"/>
      </a:accent3>
      <a:accent4>
        <a:srgbClr val="E76618"/>
      </a:accent4>
      <a:accent5>
        <a:srgbClr val="C42F1A"/>
      </a:accent5>
      <a:accent6>
        <a:srgbClr val="918655"/>
      </a:accent6>
      <a:hlink>
        <a:srgbClr val="99CA3C"/>
      </a:hlink>
      <a:folHlink>
        <a:srgbClr val="B9D181"/>
      </a:folHlink>
    </a:clrScheme>
    <a:fontScheme name="Facet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ace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CFBC31BA-B70F-4F30-BCAA-4F3011E16C4D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452</TotalTime>
  <Words>194</Words>
  <Application>Microsoft Office PowerPoint</Application>
  <PresentationFormat>Широкоэкранный</PresentationFormat>
  <Paragraphs>25</Paragraphs>
  <Slides>14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14</vt:i4>
      </vt:variant>
    </vt:vector>
  </HeadingPairs>
  <TitlesOfParts>
    <vt:vector size="19" baseType="lpstr">
      <vt:lpstr>Arial</vt:lpstr>
      <vt:lpstr>Arial Black</vt:lpstr>
      <vt:lpstr>Trebuchet MS</vt:lpstr>
      <vt:lpstr>Wingdings 3</vt:lpstr>
      <vt:lpstr>Аспект</vt:lpstr>
      <vt:lpstr>STATISTIKADA  7-Mavzu:VARIATSIYANI BAHOLASH USULLARI VA DISPERSION TAHLIL ASOSLARI  </vt:lpstr>
      <vt:lpstr>Reja</vt:lpstr>
      <vt:lpstr>Mavzuga oid asosiy muammolar: </vt:lpstr>
      <vt:lpstr>Variatsiya mohiyati va uni statisitk o‘rganish zaruriyati</vt:lpstr>
      <vt:lpstr>Variatsiya mohiyati va uni statisitk o‘rganish zaruriyati </vt:lpstr>
      <vt:lpstr>O‘rtacha kvadrat tafovut (dispersiya) va kvadratik o‘rtacha tafovut </vt:lpstr>
      <vt:lpstr>Dispersiya  </vt:lpstr>
      <vt:lpstr>Dispersiya  </vt:lpstr>
      <vt:lpstr>Amaliy mashq (formula bilan)</vt:lpstr>
      <vt:lpstr>Amaliy mashq yechimi</vt:lpstr>
      <vt:lpstr>Amaliy mashq yechimi formulalari</vt:lpstr>
      <vt:lpstr>Mustaqil ish</vt:lpstr>
      <vt:lpstr>Презентация PowerPoint</vt:lpstr>
      <vt:lpstr>Презентация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STATISTIKADA  Mavzu:VARIATSIYANI BAHOLASH USULLARI VA DISPERSION TAHLIL ASOSLARI</dc:title>
  <dc:creator>Пользователь</dc:creator>
  <cp:lastModifiedBy>Пользователь</cp:lastModifiedBy>
  <cp:revision>5</cp:revision>
  <dcterms:created xsi:type="dcterms:W3CDTF">2024-10-22T04:44:33Z</dcterms:created>
  <dcterms:modified xsi:type="dcterms:W3CDTF">2024-10-22T12:16:55Z</dcterms:modified>
</cp:coreProperties>
</file>